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5"/>
  </p:sldMasterIdLst>
  <p:notesMasterIdLst>
    <p:notesMasterId r:id="rId30"/>
  </p:notesMasterIdLst>
  <p:handoutMasterIdLst>
    <p:handoutMasterId r:id="rId31"/>
  </p:handoutMasterIdLst>
  <p:sldIdLst>
    <p:sldId id="257" r:id="rId6"/>
    <p:sldId id="268" r:id="rId7"/>
    <p:sldId id="278" r:id="rId8"/>
    <p:sldId id="279" r:id="rId9"/>
    <p:sldId id="272" r:id="rId10"/>
    <p:sldId id="277" r:id="rId11"/>
    <p:sldId id="273" r:id="rId12"/>
    <p:sldId id="275" r:id="rId13"/>
    <p:sldId id="276" r:id="rId14"/>
    <p:sldId id="274" r:id="rId15"/>
    <p:sldId id="280" r:id="rId16"/>
    <p:sldId id="282" r:id="rId17"/>
    <p:sldId id="284" r:id="rId18"/>
    <p:sldId id="283" r:id="rId19"/>
    <p:sldId id="285" r:id="rId20"/>
    <p:sldId id="288" r:id="rId21"/>
    <p:sldId id="286" r:id="rId22"/>
    <p:sldId id="287" r:id="rId23"/>
    <p:sldId id="289" r:id="rId24"/>
    <p:sldId id="291" r:id="rId25"/>
    <p:sldId id="292" r:id="rId26"/>
    <p:sldId id="294" r:id="rId27"/>
    <p:sldId id="293" r:id="rId28"/>
    <p:sldId id="290" r:id="rId29"/>
  </p:sldIdLst>
  <p:sldSz cx="12188825" cy="6858000"/>
  <p:notesSz cx="6858000" cy="9144000"/>
  <p:defaultTextStyle>
    <a:defPPr rtl="0">
      <a:defRPr lang="pt-br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>
      <p:cViewPr varScale="1">
        <p:scale>
          <a:sx n="97" d="100"/>
          <a:sy n="97" d="100"/>
        </p:scale>
        <p:origin x="714" y="8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9429053-DC2A-4342-ADD4-2FD729D91E2C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01/08/2016</a:t>
            </a:r>
            <a:endParaRPr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Clique para editar o texto Mestre</a:t>
            </a:r>
          </a:p>
          <a:p>
            <a:pPr lvl="1" rtl="0"/>
            <a:r>
              <a:t>Segundo nível</a:t>
            </a:r>
          </a:p>
          <a:p>
            <a:pPr lvl="2" rtl="0"/>
            <a:r>
              <a:t>Terceiro nível</a:t>
            </a:r>
          </a:p>
          <a:p>
            <a:pPr lvl="3" rtl="0"/>
            <a:r>
              <a:t>Quarto nível</a:t>
            </a:r>
          </a:p>
          <a:p>
            <a:pPr lvl="4" rtl="0"/>
            <a:r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3EBA5BD7-F043-4D1B-AA17-CD412FC534DE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diagonai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Conector Reto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Conector Reto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Conector Reto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linhas inferiores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Forma Livre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/>
            </a:p>
          </p:txBody>
        </p:sp>
        <p:sp>
          <p:nvSpPr>
            <p:cNvPr id="10" name="Forma Livre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/>
            </a:p>
          </p:txBody>
        </p:sp>
        <p:sp>
          <p:nvSpPr>
            <p:cNvPr id="11" name="Forma Livre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/>
            </a:p>
          </p:txBody>
        </p: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t-BR"/>
              <a:t>Clique para editar o estilo do subtítulo Mestre</a:t>
            </a:r>
            <a:endParaRPr/>
          </a:p>
        </p:txBody>
      </p:sp>
      <p:sp>
        <p:nvSpPr>
          <p:cNvPr id="22" name="Espaço Reservado para Data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24" name="Espaço Reservado para o Número do Slide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diagonais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Conector Reto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Conector Reto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Conector Reto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pt-BR"/>
              <a:t>Editar estilos de texto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pt-BR"/>
              <a:t>Clique para editar o título mestre</a:t>
            </a:r>
            <a:endParaRPr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pt-BR"/>
              <a:t>Editar estilos de texto Mestre</a:t>
            </a:r>
          </a:p>
        </p:txBody>
      </p:sp>
      <p:sp>
        <p:nvSpPr>
          <p:cNvPr id="3" name="Espaço Reservado para Imagem 2" descr="Um espaço reservado vazio para adicionar uma imagem. Clique no espaço reservado e selecione a imagem que você deseja adicionar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pt-BR"/>
              <a:t>Clique no ícone para adicionar uma imagem</a:t>
            </a:r>
            <a:endParaRPr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linhas à esquerda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Forma Livre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11" name="Forma Livre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14" name="Forma Livre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</p:grp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pt-br"/>
              <a:t>Clique para editar o estilo de título Mestre</a:t>
            </a:r>
            <a:endParaRPr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pt-br"/>
              <a:t>Editar estilos de texto Mestre</a:t>
            </a:r>
          </a:p>
          <a:p>
            <a:pPr lvl="1" rtl="0"/>
            <a:r>
              <a:rPr lang="pt-br"/>
              <a:t>Segundo nível</a:t>
            </a:r>
          </a:p>
          <a:p>
            <a:pPr lvl="2" rtl="0"/>
            <a:r>
              <a:rPr lang="pt-br"/>
              <a:t>Terceiro nível</a:t>
            </a:r>
          </a:p>
          <a:p>
            <a:pPr lvl="3" rtl="0"/>
            <a:r>
              <a:rPr lang="pt-br"/>
              <a:t>Quarto nível</a:t>
            </a:r>
          </a:p>
          <a:p>
            <a:pPr lvl="4" rtl="0"/>
            <a:r>
              <a:rPr lang="pt-br"/>
              <a:t>Quinto nível</a:t>
            </a:r>
            <a:endParaRPr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pt-BR"/>
              <a:t>01/08/2016</a:t>
            </a:r>
            <a:endParaRPr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pt-BR"/>
              <a:t>Novembro de 2017, CST em Jogos Digitais</a:t>
            </a:r>
            <a:endParaRPr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C014DD1E-5D91-48A3-AD6D-45FBA980D106}" type="slidenum">
              <a:rPr/>
              <a:pPr rtl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customXml" Target="../../customXml/item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pt-BR" dirty="0"/>
              <a:t>Reunião Colegiado</a:t>
            </a:r>
            <a:endParaRPr lang="pt-br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pt-BR" dirty="0"/>
              <a:t>CST em Jogos Digitais</a:t>
            </a:r>
          </a:p>
          <a:p>
            <a:pPr rtl="0"/>
            <a:r>
              <a:rPr lang="pt-BR" dirty="0"/>
              <a:t>2017 Outubro</a:t>
            </a:r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EF3251A-5B15-4938-96E8-40919FAEEB7E}"/>
              </a:ext>
            </a:extLst>
          </p:cNvPr>
          <p:cNvPicPr>
            <a:picLocks noChangeAspect="1"/>
          </p:cNvPicPr>
          <p:nvPr>
            <p:custDataLst>
              <p:custData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932" y="3645024"/>
            <a:ext cx="3006049" cy="1097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4E5FEBB-3C6A-4BBF-9A9E-50E93F97CD64}"/>
              </a:ext>
            </a:extLst>
          </p:cNvPr>
          <p:cNvSpPr txBox="1"/>
          <p:nvPr/>
        </p:nvSpPr>
        <p:spPr>
          <a:xfrm>
            <a:off x="981844" y="184566"/>
            <a:ext cx="108012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Prezados Professores da Graduação,</a:t>
            </a:r>
            <a:br>
              <a:rPr lang="pt-BR" sz="1100" dirty="0"/>
            </a:br>
            <a:endParaRPr lang="pt-BR" sz="1100" dirty="0"/>
          </a:p>
          <a:p>
            <a:r>
              <a:rPr lang="pt-BR" sz="1100" dirty="0"/>
              <a:t>Na próxima semana, nos dias </a:t>
            </a:r>
            <a:r>
              <a:rPr lang="pt-BR" sz="1100" b="1" dirty="0"/>
              <a:t>25,26 e 27 de Outubro</a:t>
            </a:r>
            <a:r>
              <a:rPr lang="pt-BR" sz="1100" dirty="0"/>
              <a:t>, será realizada a nossa </a:t>
            </a:r>
            <a:r>
              <a:rPr lang="pt-BR" sz="1100" b="1" dirty="0"/>
              <a:t>7º Semana Acadêmica.</a:t>
            </a:r>
            <a:r>
              <a:rPr lang="pt-BR" sz="1100" dirty="0"/>
              <a:t> Esse é um evento anual e previsto no calendário do IFRJ. É de fundamental que divulguem para seus alunos. </a:t>
            </a:r>
            <a:r>
              <a:rPr lang="pt-BR" sz="1100" b="1" dirty="0"/>
              <a:t>Apenas receberão certificado os alunos que se cadastrarem no evento</a:t>
            </a:r>
            <a:r>
              <a:rPr lang="pt-BR" sz="1100" dirty="0"/>
              <a:t>.</a:t>
            </a:r>
          </a:p>
          <a:p>
            <a:br>
              <a:rPr lang="pt-BR" sz="1100" dirty="0"/>
            </a:br>
            <a:endParaRPr lang="pt-BR" sz="1100" dirty="0"/>
          </a:p>
          <a:p>
            <a:r>
              <a:rPr lang="pt-BR" sz="1600" b="1" dirty="0">
                <a:solidFill>
                  <a:srgbClr val="FFFF00"/>
                </a:solidFill>
              </a:rPr>
              <a:t>Nos dias da semana não será possível ter aula normal pelas seguintes razões: </a:t>
            </a:r>
            <a:br>
              <a:rPr lang="pt-BR" sz="1100" dirty="0"/>
            </a:br>
            <a:endParaRPr lang="pt-BR" sz="1100" dirty="0"/>
          </a:p>
          <a:p>
            <a:r>
              <a:rPr lang="pt-BR" sz="1100" dirty="0"/>
              <a:t>- A presença dos alunos nas atividades da semana.</a:t>
            </a:r>
          </a:p>
          <a:p>
            <a:r>
              <a:rPr lang="pt-BR" sz="1100" dirty="0"/>
              <a:t>- Uso de material como mesas, cadeiras e projetores que serão remanejados.</a:t>
            </a:r>
            <a:br>
              <a:rPr lang="pt-BR" sz="1100" dirty="0"/>
            </a:br>
            <a:endParaRPr lang="pt-BR" sz="1100" dirty="0"/>
          </a:p>
          <a:p>
            <a:r>
              <a:rPr lang="pt-BR" sz="1100" dirty="0"/>
              <a:t>- Uso de espaços do campus: sala dos professores, restaurante e algumas salas de aula.</a:t>
            </a:r>
          </a:p>
          <a:p>
            <a:br>
              <a:rPr lang="pt-BR" sz="1100" dirty="0"/>
            </a:br>
            <a:endParaRPr lang="pt-BR" sz="1100" dirty="0"/>
          </a:p>
          <a:p>
            <a:r>
              <a:rPr lang="pt-BR" sz="1100" b="1" dirty="0"/>
              <a:t>Mais algumas observações:</a:t>
            </a:r>
            <a:br>
              <a:rPr lang="pt-BR" sz="1100" dirty="0"/>
            </a:br>
            <a:endParaRPr lang="pt-BR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/>
              <a:t>Estaremos recebendo palestrantes e convidados todos os dias e horários.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/>
              <a:t>É importante que os professores participem do evento como </a:t>
            </a:r>
            <a:r>
              <a:rPr lang="pt-BR" sz="1200" b="1" dirty="0"/>
              <a:t>exemplo para os alunos</a:t>
            </a:r>
            <a:r>
              <a:rPr lang="pt-BR" sz="1200" dirty="0"/>
              <a:t>.</a:t>
            </a:r>
            <a:r>
              <a:rPr lang="pt-BR" sz="1100" dirty="0"/>
              <a:t>​ Nesse caso peço aqueles que já estão alocados nesses dias e horários que não deixem de estar presentes.​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/>
              <a:t>Fica a </a:t>
            </a:r>
            <a:r>
              <a:rPr lang="pt-BR" sz="1200" b="1" dirty="0"/>
              <a:t>critério de cada docente como atribuir</a:t>
            </a:r>
            <a:r>
              <a:rPr lang="pt-BR" sz="1100" b="1" dirty="0"/>
              <a:t>​ presença​ </a:t>
            </a:r>
            <a:r>
              <a:rPr lang="pt-BR" sz="1200" dirty="0"/>
              <a:t>para os tempos de aula que coincidem com os dias </a:t>
            </a:r>
            <a:r>
              <a:rPr lang="pt-BR" sz="1100" dirty="0"/>
              <a:t>​e horários ​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dirty="0"/>
              <a:t>da semana. </a:t>
            </a:r>
            <a:r>
              <a:rPr lang="pt-BR" sz="1200" b="1" i="1" dirty="0"/>
              <a:t>A minha sugestão </a:t>
            </a:r>
            <a:r>
              <a:rPr lang="pt-BR" sz="1200" dirty="0"/>
              <a:t>é que usem o certificado de participação como comprovação de presença, mas caso prefiram outro método fiquem a vontade, apenas não deixem de informar seus alunos.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400" b="1" dirty="0">
                <a:solidFill>
                  <a:srgbClr val="FFFF00"/>
                </a:solidFill>
              </a:rPr>
              <a:t>​Caso tenha provas ou apresentações para esses dias é importante que remarquem, pois como dito antes, esse evento está no calendário, e irá utilizar o espaço e material do campus como um todo.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100" b="1" dirty="0"/>
              <a:t>Ressaltem em aula a importância de participação na semana para os alunos</a:t>
            </a:r>
            <a:r>
              <a:rPr lang="pt-BR" sz="1100" dirty="0"/>
              <a:t>, como uma experiência rica para vida acadêmica de cada um. É uma oportunidade de interagir com outros profissionais e explorar novos temas.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100" dirty="0"/>
              <a:t>​Provavelmente haverá alimentação para os alunos devido a apoio do Rotary.​</a:t>
            </a:r>
          </a:p>
          <a:p>
            <a:endParaRPr lang="pt-BR" sz="1200" dirty="0"/>
          </a:p>
          <a:p>
            <a:r>
              <a:rPr lang="pt-BR" sz="1100" dirty="0"/>
              <a:t>​A comissão (Docentes, Técnicos e Discentes) da semana trabalhou muito para garantir que o evento irá acontecer com qualidade, apesar de estar sem recursos e com o auditório interditado. </a:t>
            </a:r>
            <a:r>
              <a:rPr lang="pt-BR" sz="1100" b="1" dirty="0"/>
              <a:t>Peço a colaboração de todos para que seja a melhor semana acadêmica que já realizamos.​</a:t>
            </a:r>
            <a:br>
              <a:rPr lang="pt-BR" sz="1200" dirty="0"/>
            </a:br>
            <a:endParaRPr lang="pt-BR" sz="1200" dirty="0"/>
          </a:p>
          <a:p>
            <a:r>
              <a:rPr lang="pt-BR" sz="1100" dirty="0"/>
              <a:t>Em anexo está a programação preliminar do evento, ainda sujeita a alteração.</a:t>
            </a:r>
            <a:br>
              <a:rPr lang="pt-BR" sz="1100" dirty="0"/>
            </a:br>
            <a:endParaRPr lang="pt-BR" sz="1100" dirty="0"/>
          </a:p>
          <a:p>
            <a:r>
              <a:rPr lang="pt-BR" sz="1100" dirty="0"/>
              <a:t>Qualquer dúvida fico a disposição,</a:t>
            </a:r>
            <a:endParaRPr lang="pt-BR" sz="900" dirty="0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8B020D2-0132-4AD1-A9E3-053A7F78C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E47B658-6ADF-4B77-A22A-38178BC0B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564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Entrega de TCP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43F1F1A-7730-4A17-89F7-B816A18C7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2F7D039-C177-4A44-87E6-24CBC7BF2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499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39651B-674C-48B7-8AA2-0DD528876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Material para registro de TCP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84143A-4710-4BAF-ABEC-470D68BE6D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Grupos devem ser inscrever no Google </a:t>
            </a:r>
            <a:r>
              <a:rPr lang="pt-BR" dirty="0" err="1"/>
              <a:t>Classroom</a:t>
            </a:r>
            <a:r>
              <a:rPr lang="pt-BR" dirty="0"/>
              <a:t>: Entrega de TCP 2017 S2 </a:t>
            </a:r>
          </a:p>
          <a:p>
            <a:r>
              <a:rPr lang="pt-BR" dirty="0"/>
              <a:t>O grupo deve possuir um líder ou representante</a:t>
            </a:r>
          </a:p>
          <a:p>
            <a:r>
              <a:rPr lang="pt-BR" dirty="0"/>
              <a:t>O representante deve acessar </a:t>
            </a:r>
            <a:r>
              <a:rPr lang="pt-BR" dirty="0">
                <a:solidFill>
                  <a:srgbClr val="FFFF00"/>
                </a:solidFill>
              </a:rPr>
              <a:t>classroom.google.com </a:t>
            </a:r>
            <a:r>
              <a:rPr lang="pt-BR" dirty="0"/>
              <a:t>e usar o código de turma: </a:t>
            </a:r>
            <a:r>
              <a:rPr lang="pt-BR" dirty="0">
                <a:solidFill>
                  <a:srgbClr val="FFFF00"/>
                </a:solidFill>
              </a:rPr>
              <a:t>zb753s</a:t>
            </a:r>
          </a:p>
          <a:p>
            <a:r>
              <a:rPr lang="pt-BR" dirty="0"/>
              <a:t>No </a:t>
            </a:r>
            <a:r>
              <a:rPr lang="pt-BR" dirty="0" err="1"/>
              <a:t>classroom</a:t>
            </a:r>
            <a:r>
              <a:rPr lang="pt-BR" dirty="0"/>
              <a:t> cumprir com as tarefas de entrega no prazo do semestre.</a:t>
            </a:r>
          </a:p>
          <a:p>
            <a:r>
              <a:rPr lang="pt-BR" dirty="0"/>
              <a:t>Antes da apresentação final o professor pode conferir se o aluno cumpriu ou não os requisitos de depósito.</a:t>
            </a:r>
          </a:p>
          <a:p>
            <a:pPr lvl="1"/>
            <a:endParaRPr lang="pt-BR" dirty="0">
              <a:solidFill>
                <a:srgbClr val="FFFF00"/>
              </a:solidFill>
            </a:endParaRPr>
          </a:p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1230E6C-B994-4A61-9E3B-8DA957FE79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E09F346-2217-4903-BF8A-38A259AB8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382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DAB5AE-8687-43CF-90D4-4B3751C05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Tarefas a serem entregues por grupos/equipes</a:t>
            </a:r>
          </a:p>
        </p:txBody>
      </p:sp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1669B1C8-E521-434C-BA70-8BD7A3399B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286" y="2123029"/>
            <a:ext cx="7363853" cy="3620005"/>
          </a:xfrm>
        </p:spPr>
      </p:pic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34EED37-2D5A-44C7-88AB-43A8CAFDA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542A4B0-8757-47B3-8CAC-F9F7D819E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657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3E89795D-6A83-42D9-BFE9-DFA2B9574A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02" y="315117"/>
            <a:ext cx="5832648" cy="3902189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F6436640-D105-4523-B71A-28E1D7111E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407" y="1317603"/>
            <a:ext cx="5798977" cy="385688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E5212647-73CE-4995-80FA-F0D8E54B89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884" y="3429000"/>
            <a:ext cx="4896544" cy="3256664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Seta: para a Direita 9">
            <a:extLst>
              <a:ext uri="{FF2B5EF4-FFF2-40B4-BE49-F238E27FC236}">
                <a16:creationId xmlns:a16="http://schemas.microsoft.com/office/drawing/2014/main" id="{92EB0766-F121-46DF-878E-3BE5BDEDB9A6}"/>
              </a:ext>
            </a:extLst>
          </p:cNvPr>
          <p:cNvSpPr/>
          <p:nvPr/>
        </p:nvSpPr>
        <p:spPr>
          <a:xfrm>
            <a:off x="261764" y="348861"/>
            <a:ext cx="720080" cy="4878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1" name="Seta: para a Direita 10">
            <a:extLst>
              <a:ext uri="{FF2B5EF4-FFF2-40B4-BE49-F238E27FC236}">
                <a16:creationId xmlns:a16="http://schemas.microsoft.com/office/drawing/2014/main" id="{148FE20A-1F9F-457E-838F-E0A762C92C06}"/>
              </a:ext>
            </a:extLst>
          </p:cNvPr>
          <p:cNvSpPr/>
          <p:nvPr/>
        </p:nvSpPr>
        <p:spPr>
          <a:xfrm>
            <a:off x="1917948" y="2266211"/>
            <a:ext cx="720080" cy="4878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2" name="Seta: para a Direita 11">
            <a:extLst>
              <a:ext uri="{FF2B5EF4-FFF2-40B4-BE49-F238E27FC236}">
                <a16:creationId xmlns:a16="http://schemas.microsoft.com/office/drawing/2014/main" id="{CAFB5444-4AD2-438D-8DB1-7170FECD6081}"/>
              </a:ext>
            </a:extLst>
          </p:cNvPr>
          <p:cNvSpPr/>
          <p:nvPr/>
        </p:nvSpPr>
        <p:spPr>
          <a:xfrm flipH="1">
            <a:off x="10760842" y="3501008"/>
            <a:ext cx="654882" cy="4878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Seta: para a Direita 12">
            <a:extLst>
              <a:ext uri="{FF2B5EF4-FFF2-40B4-BE49-F238E27FC236}">
                <a16:creationId xmlns:a16="http://schemas.microsoft.com/office/drawing/2014/main" id="{00936CED-50BE-4E98-B34E-C03B1BBA7747}"/>
              </a:ext>
            </a:extLst>
          </p:cNvPr>
          <p:cNvSpPr/>
          <p:nvPr/>
        </p:nvSpPr>
        <p:spPr>
          <a:xfrm>
            <a:off x="1701924" y="5445224"/>
            <a:ext cx="720080" cy="4878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14" name="Seta: para a Direita 13">
            <a:extLst>
              <a:ext uri="{FF2B5EF4-FFF2-40B4-BE49-F238E27FC236}">
                <a16:creationId xmlns:a16="http://schemas.microsoft.com/office/drawing/2014/main" id="{F590F224-28EE-4492-9412-059DC8C2EE88}"/>
              </a:ext>
            </a:extLst>
          </p:cNvPr>
          <p:cNvSpPr/>
          <p:nvPr/>
        </p:nvSpPr>
        <p:spPr>
          <a:xfrm flipH="1">
            <a:off x="5158308" y="5445223"/>
            <a:ext cx="792088" cy="487851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rgbClr val="FFFF00"/>
                </a:solidFill>
              </a:rPr>
              <a:t>5</a:t>
            </a:r>
          </a:p>
        </p:txBody>
      </p:sp>
      <p:sp>
        <p:nvSpPr>
          <p:cNvPr id="15" name="Espaço Reservado para Rodapé 14">
            <a:extLst>
              <a:ext uri="{FF2B5EF4-FFF2-40B4-BE49-F238E27FC236}">
                <a16:creationId xmlns:a16="http://schemas.microsoft.com/office/drawing/2014/main" id="{2D81A537-7857-436F-BA5C-87C90AFB0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16" name="Espaço Reservado para Número de Slide 15">
            <a:extLst>
              <a:ext uri="{FF2B5EF4-FFF2-40B4-BE49-F238E27FC236}">
                <a16:creationId xmlns:a16="http://schemas.microsoft.com/office/drawing/2014/main" id="{7F053CE8-EEF8-48B8-BB66-F29716347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060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Horário 2018 S1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Prévia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7392B13-78AB-433A-9AF1-947F1C286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7F7F282-9B95-4061-9D54-1F908FCBD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736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58E391-88A8-48D9-94F7-0BD8E5D82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Propostas para o horário 2018 S1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8C86700-F72A-4086-ADBF-E36C04522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Incluir novos professores na matriz</a:t>
            </a:r>
          </a:p>
          <a:p>
            <a:r>
              <a:rPr lang="pt-BR" dirty="0"/>
              <a:t>Compartilhar disciplinas: + 1 docente em turmas de projeto de orientação (TCP, Acessibilidade, Jogos Educativos, Jogos Sérios)</a:t>
            </a:r>
          </a:p>
          <a:p>
            <a:r>
              <a:rPr lang="pt-BR" dirty="0"/>
              <a:t>Aula extra aos Sábados</a:t>
            </a:r>
          </a:p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374D6B9-74D6-46A2-99EF-FBAECD5B8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8CA8818-AC17-441A-B0AB-FA96194C6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775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A9DE1E1-ED8D-457F-92A8-27FFDA9B63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56" y="692696"/>
            <a:ext cx="11876211" cy="5472648"/>
          </a:xfrm>
          <a:prstGeom prst="rect">
            <a:avLst/>
          </a:prstGeom>
        </p:spPr>
      </p:pic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6D010B9-5568-499A-A7CB-099957ECC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455F3C6-D0C6-45C5-B4F1-92F762F23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3505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0C0F11C4-D553-4A33-BE39-E8F0622689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56" y="692696"/>
            <a:ext cx="11847913" cy="5472608"/>
          </a:xfrm>
          <a:prstGeom prst="rect">
            <a:avLst/>
          </a:prstGeom>
        </p:spPr>
      </p:pic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3DE4F90-215D-4C5F-9545-1CAB54E3B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B86D92E-C73C-4845-923B-0B7EA2842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539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800" dirty="0"/>
              <a:t>Leitura do Regulamento de TCP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7E3C8F6-8940-40C1-B82A-812DA0CE9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7293A11-1E0A-4255-83D8-5972DD1AA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414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ítulo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dirty="0"/>
              <a:t>Tópicos</a:t>
            </a:r>
            <a:endParaRPr lang="en-US" dirty="0"/>
          </a:p>
        </p:txBody>
      </p:sp>
      <p:sp>
        <p:nvSpPr>
          <p:cNvPr id="14" name="Espaço Reservado para Conteúdo 1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pt-BR" dirty="0"/>
              <a:t>Regime Domiciliar 1° Período</a:t>
            </a:r>
            <a:endParaRPr lang="pt-br" dirty="0"/>
          </a:p>
          <a:p>
            <a:r>
              <a:rPr lang="pt-BR" dirty="0"/>
              <a:t>Colaboração com ações institucionais</a:t>
            </a:r>
          </a:p>
          <a:p>
            <a:r>
              <a:rPr lang="pt-BR" dirty="0"/>
              <a:t>Entrega de TCP</a:t>
            </a:r>
            <a:endParaRPr lang="pt-br" dirty="0"/>
          </a:p>
          <a:p>
            <a:pPr rtl="0"/>
            <a:r>
              <a:rPr lang="pt-BR" dirty="0"/>
              <a:t>Horário 2018 S1</a:t>
            </a:r>
          </a:p>
          <a:p>
            <a:pPr rtl="0"/>
            <a:r>
              <a:rPr lang="pt-BR" dirty="0"/>
              <a:t>Regulamento de TCP</a:t>
            </a:r>
          </a:p>
          <a:p>
            <a:pPr rtl="0"/>
            <a:r>
              <a:rPr lang="pt-BR" dirty="0"/>
              <a:t>Pauta Discente</a:t>
            </a:r>
            <a:endParaRPr lang="en-US" dirty="0"/>
          </a:p>
        </p:txBody>
      </p:sp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EAF01E48-36EE-41AF-B421-5FA685938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963F96BB-9714-4DF7-8B42-CEB30CB75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911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A89F2C-F651-45E1-87DA-B224F6A25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Regulamento de TCP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CCB8657-9556-40B7-94F4-6E99EED26B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Não temos Estágio, Atividade Complementar, TCC</a:t>
            </a:r>
          </a:p>
          <a:p>
            <a:r>
              <a:rPr lang="pt-BR" dirty="0"/>
              <a:t>O TCP é a convergência do resultado do curso, e deve ser:</a:t>
            </a:r>
          </a:p>
          <a:p>
            <a:pPr lvl="1"/>
            <a:r>
              <a:rPr lang="pt-BR" dirty="0"/>
              <a:t>Sério</a:t>
            </a:r>
          </a:p>
          <a:p>
            <a:pPr lvl="1"/>
            <a:r>
              <a:rPr lang="pt-BR" dirty="0"/>
              <a:t>Regulado</a:t>
            </a:r>
          </a:p>
          <a:p>
            <a:pPr lvl="1"/>
            <a:r>
              <a:rPr lang="pt-BR" dirty="0"/>
              <a:t>Disciplinado</a:t>
            </a:r>
          </a:p>
          <a:p>
            <a:r>
              <a:rPr lang="pt-BR" dirty="0"/>
              <a:t>Regulamento cruza a regras de TCC com TCP para criar uma base sólida que será respeitada em todo o escopo acadêmico.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19EA592F-0B66-4871-ACC2-6110C05A9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D3E8A40-54CF-404C-923B-CCA4C7E9A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7001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348856-CEBD-42F1-B090-7BC4F1C80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Regulamento TCP: Principais Novidades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B94787A-75CD-4731-8091-B21B2FF2D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Atas de encontro</a:t>
            </a:r>
          </a:p>
          <a:p>
            <a:r>
              <a:rPr lang="pt-BR" dirty="0"/>
              <a:t>Sistema de Entregas</a:t>
            </a:r>
          </a:p>
          <a:p>
            <a:r>
              <a:rPr lang="pt-BR" dirty="0"/>
              <a:t>Generalização dos critérios de avaliação</a:t>
            </a:r>
          </a:p>
          <a:p>
            <a:r>
              <a:rPr lang="pt-BR" dirty="0"/>
              <a:t>Alinhamento com diretrizes curriculares</a:t>
            </a:r>
          </a:p>
          <a:p>
            <a:r>
              <a:rPr lang="pt-BR" dirty="0"/>
              <a:t>Formalização de apresentações, encontros e defesa final</a:t>
            </a:r>
          </a:p>
          <a:p>
            <a:r>
              <a:rPr lang="pt-BR" dirty="0"/>
              <a:t>Descrição da Missão do TCP em um escopo mais amplo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6D7A124-24B3-4CA8-8FDC-5D43033EE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017E788-5804-4CB9-86DA-8F5F5D5B6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199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348856-CEBD-42F1-B090-7BC4F1C80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Regulamento TCP: Semana TCP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B94787A-75CD-4731-8091-B21B2FF2D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Todo semestre agendar 2 dias durante a semana exclusivamente para apresentação de TCP.</a:t>
            </a:r>
          </a:p>
          <a:p>
            <a:r>
              <a:rPr lang="pt-BR" dirty="0"/>
              <a:t>Um evento para toda a comunidade acadêmica, com interrupção de aulas para que todos possam participar das apresentações.</a:t>
            </a:r>
          </a:p>
          <a:p>
            <a:r>
              <a:rPr lang="pt-BR" dirty="0"/>
              <a:t>Sendo um evento do curso, seria mais fácil de articular bancas para as defesas e garantir uma repercussão positiva entre os alunos.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6D7A124-24B3-4CA8-8FDC-5D43033EE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017E788-5804-4CB9-86DA-8F5F5D5B6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22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867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365F6C-01D4-45A8-ABB5-F3BC9E28B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Manuscrito do Regulamento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FFBBB85-35A4-4D8C-B2AE-BAE4B4BF4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Disponível em repositório aberto em formato MD e TEX. </a:t>
            </a:r>
          </a:p>
          <a:p>
            <a:r>
              <a:rPr lang="pt-BR" dirty="0"/>
              <a:t>Possível migração de futuros manuscritos do curso para esses formatos, com a finalidade de desprender o texto da formatação.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0808415-8254-4AAA-B974-EA712FEC3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11444BE-E023-43C6-A9D2-17296B91D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0509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Temas discentes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A48FA3B-6D76-416B-BED0-33A49A8B4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FA3F927-F515-40E4-B221-6AFF03B35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828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Regime Domiciliar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  <a:p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A9CF8E2-8E24-429B-AAE5-40F2B6CDB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972B51AE-93F8-4983-A089-673E97AE8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6534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23F790BF-7D5E-4EEE-9CBD-835A33D6F99A}"/>
              </a:ext>
            </a:extLst>
          </p:cNvPr>
          <p:cNvSpPr txBox="1"/>
          <p:nvPr/>
        </p:nvSpPr>
        <p:spPr>
          <a:xfrm>
            <a:off x="1197868" y="836712"/>
            <a:ext cx="1044116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Capítulo VII DO REGIME DE EXERCÍCIOS DOMICILIARES</a:t>
            </a:r>
          </a:p>
          <a:p>
            <a:endParaRPr lang="pt-BR" dirty="0"/>
          </a:p>
          <a:p>
            <a:r>
              <a:rPr lang="pt-BR" dirty="0"/>
              <a:t>Art. 57. Para solicitar o regime de exercícios domiciliares, o estudante, ou seu </a:t>
            </a:r>
          </a:p>
          <a:p>
            <a:r>
              <a:rPr lang="pt-BR" dirty="0"/>
              <a:t>representante legal, deverá apresentar, no prazo máximo de uma semana após início do afastamento, requerimento para esse fim na SEG do campus onde está matriculado, anexando atestado médico, com a indicação da data de início e a previsão de término do período de afastamento. </a:t>
            </a:r>
          </a:p>
          <a:p>
            <a:endParaRPr lang="pt-BR" dirty="0"/>
          </a:p>
          <a:p>
            <a:r>
              <a:rPr lang="pt-BR" b="1" dirty="0">
                <a:solidFill>
                  <a:srgbClr val="FFFF00"/>
                </a:solidFill>
              </a:rPr>
              <a:t>Art. 58. É assegurado ao estudante em regime de exercícios domiciliares o direito à realização das avaliações teóricas previstas para o período, em seu domicílio, desde que formalize o pedido, via requerimento próprio, junto à SEG. </a:t>
            </a:r>
          </a:p>
          <a:p>
            <a:endParaRPr lang="pt-BR" sz="2800" dirty="0"/>
          </a:p>
        </p:txBody>
      </p:sp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B0E0EB8D-096D-4E30-97DA-361C6EB7B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B452CD7D-1962-461C-8A54-5FA74A1EF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872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AC3DBA-AE87-48E8-8519-B6A95F2C1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Regime Domiciliar 1° Período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DA982A9-9634-4B8C-93D4-C48E8E9C6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Elaborar plano de estudos para aluno em regime domiciliar</a:t>
            </a:r>
          </a:p>
          <a:p>
            <a:r>
              <a:rPr lang="pt-BR" dirty="0"/>
              <a:t>Elaborar um avaliação para ser realizada nesse regime</a:t>
            </a:r>
          </a:p>
          <a:p>
            <a:r>
              <a:rPr lang="pt-BR" dirty="0"/>
              <a:t>O aluno irá entrar em contato por </a:t>
            </a:r>
            <a:r>
              <a:rPr lang="pt-BR" dirty="0" err="1"/>
              <a:t>email</a:t>
            </a:r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71E7795-CD99-4CD1-B7C0-BC9B9323C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4F7D7C9-0D15-44F0-B8A8-9B623D886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952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17C943D-722B-48ED-AF12-0990C1405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Colaboração com ações institucionais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11A97B0-C309-4BF7-BEE7-8DCD4128A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Semana Acadêmica, Game XP, BGS, </a:t>
            </a:r>
            <a:r>
              <a:rPr lang="pt-BR" dirty="0" err="1"/>
              <a:t>SBGames</a:t>
            </a:r>
            <a:r>
              <a:rPr lang="pt-BR" dirty="0"/>
              <a:t> e outras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AAE90E7-6618-4123-88A7-BF048635E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AC2FF94-37C1-455A-B10F-8B6F84188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6393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4BA93D-1851-4E73-B7F1-40AE2D5B9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Atividades discentes institucionais externas</a:t>
            </a:r>
            <a:r>
              <a:rPr lang="pt-BR" dirty="0"/>
              <a:t>/internas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14B0BF4-A425-41C6-A2ED-647E8407DF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t-BR" dirty="0"/>
              <a:t>As atividades externas são uma parte importante da formação</a:t>
            </a:r>
          </a:p>
          <a:p>
            <a:r>
              <a:rPr lang="pt-BR" dirty="0"/>
              <a:t>Os alunos que estão em atividades externas institucionais podem receber presença, desde que tragam a devida comprovação.</a:t>
            </a:r>
          </a:p>
          <a:p>
            <a:r>
              <a:rPr lang="pt-BR" dirty="0"/>
              <a:t>É responsabilidade do professor manter um controle sobre isso, pois somente o professor pode gerir a frequência no sistema.</a:t>
            </a:r>
          </a:p>
          <a:p>
            <a:r>
              <a:rPr lang="pt-BR" dirty="0"/>
              <a:t>Dar falta para uma atividade institucional comprovada? O que isso diz sobre nós? Está alinhado com os objetivos do curso?</a:t>
            </a:r>
          </a:p>
          <a:p>
            <a:pPr lvl="1"/>
            <a:r>
              <a:rPr lang="pt-BR" dirty="0"/>
              <a:t>Estamos em um área remota</a:t>
            </a:r>
          </a:p>
          <a:p>
            <a:pPr lvl="1"/>
            <a:r>
              <a:rPr lang="pt-BR" dirty="0"/>
              <a:t>Os alunos perdem o dia inteiro para ir a palestras e eventos externos</a:t>
            </a:r>
          </a:p>
          <a:p>
            <a:r>
              <a:rPr lang="pt-BR" dirty="0"/>
              <a:t>Aplicar provas e realizar aulas durante os dias da semana acadêmica? O que isso diz sobre o apoio e colaboração do colegiado para ações do campus? Que mensagem isso para os discentes?</a:t>
            </a:r>
          </a:p>
          <a:p>
            <a:r>
              <a:rPr lang="pt-BR" dirty="0"/>
              <a:t>Realmente precisamos de interferência da coordenação, regulamentação própria ou consultar a reitoria sobre isso?</a:t>
            </a:r>
          </a:p>
          <a:p>
            <a:r>
              <a:rPr lang="pt-BR" dirty="0"/>
              <a:t>Ignorar as notificações e orientações da Coordenação da Graduação nos dias da semana acadêmica?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98935B1A-5C60-4508-BB81-D4CE8D134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946234D-970A-4B17-81D1-FEC145371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4346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F6C774-3B2F-408D-B5D1-83370374F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Regulamento de Ensino da Graduação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A4E3CD3-4C78-4F91-8948-BD11CF92E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i="1" dirty="0"/>
              <a:t>Capítulo IV – Frequência</a:t>
            </a:r>
          </a:p>
          <a:p>
            <a:pPr marL="0" indent="0">
              <a:buNone/>
            </a:pPr>
            <a:r>
              <a:rPr lang="pt-BR" i="1" dirty="0"/>
              <a:t>....</a:t>
            </a:r>
          </a:p>
          <a:p>
            <a:pPr marL="0" indent="0">
              <a:buNone/>
            </a:pPr>
            <a:r>
              <a:rPr lang="pt-BR" i="1" dirty="0"/>
              <a:t>Art. 99. O professor poderá computar, para fins de frequência, trabalhos de campo e visitas técnicas executados fora do Campus, que sejam realizados no horário da disciplina ou em horários alternativos.....</a:t>
            </a:r>
          </a:p>
          <a:p>
            <a:pPr marL="0" indent="0">
              <a:buNone/>
            </a:pPr>
            <a:r>
              <a:rPr lang="pt-BR" i="1" dirty="0"/>
              <a:t>....</a:t>
            </a:r>
          </a:p>
          <a:p>
            <a:pPr marL="0" indent="0">
              <a:buNone/>
            </a:pPr>
            <a:r>
              <a:rPr lang="pt-BR" i="1" dirty="0" err="1"/>
              <a:t>Pag</a:t>
            </a:r>
            <a:r>
              <a:rPr lang="pt-BR" i="1" dirty="0"/>
              <a:t> 25/30</a:t>
            </a: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8D8A8B6-7838-4FEF-9027-C3B34A2DA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560BE83-9BB0-430D-8432-E3CFDADB3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725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>
            <a:extLst>
              <a:ext uri="{FF2B5EF4-FFF2-40B4-BE49-F238E27FC236}">
                <a16:creationId xmlns:a16="http://schemas.microsoft.com/office/drawing/2014/main" id="{BD685A7E-7737-4200-A96F-247E947257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48"/>
          <a:stretch/>
        </p:blipFill>
        <p:spPr>
          <a:xfrm>
            <a:off x="3142084" y="116632"/>
            <a:ext cx="6048672" cy="6209196"/>
          </a:xfrm>
        </p:spPr>
      </p:pic>
      <p:sp>
        <p:nvSpPr>
          <p:cNvPr id="2" name="Espaço Reservado para Rodapé 1">
            <a:extLst>
              <a:ext uri="{FF2B5EF4-FFF2-40B4-BE49-F238E27FC236}">
                <a16:creationId xmlns:a16="http://schemas.microsoft.com/office/drawing/2014/main" id="{F9436E69-3C85-4A0E-8690-90BDAB2F5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pt-BR"/>
              <a:t>Novembro de 2017, CST em Jogos Digitais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48EF7F73-671B-4E7E-9D05-95EAF727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C014DD1E-5D91-48A3-AD6D-45FBA980D106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05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cnologia 16x9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2787990.potx" id="{BDB9CD5E-36EC-45F3-B87D-6D062B8A3823}" vid="{51682E2F-7C85-4D6F-AD40-072EFC83910D}"/>
    </a:ext>
  </a:extLst>
</a:theme>
</file>

<file path=ppt/theme/theme2.xml><?xml version="1.0" encoding="utf-8"?>
<a:theme xmlns:a="http://schemas.openxmlformats.org/drawingml/2006/main" name="Tema do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Control xmlns="http://schemas.microsoft.com/VisualStudio/2011/storyboarding/control">
  <Id Name="d26ba26b-28aa-45c7-8e00-08e8e6d490d5" Revision="1" Stencil="System.MyShapes" StencilVersion="1.0"/>
</Control>
</file>

<file path=customXml/itemProps1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C67BEE-D13F-4BD2-98A5-34D8A0977F68}">
  <ds:schemaRefs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4873beb7-5857-4685-be1f-d57550cc96c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042462E-CCAA-424A-860A-02D796A36781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Apresentação com linhas de circuito triplas (widescreen)</Template>
  <TotalTime>234</TotalTime>
  <Words>942</Words>
  <Application>Microsoft Office PowerPoint</Application>
  <PresentationFormat>Personalizar</PresentationFormat>
  <Paragraphs>147</Paragraphs>
  <Slides>24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7" baseType="lpstr">
      <vt:lpstr>Arial</vt:lpstr>
      <vt:lpstr>Calibri</vt:lpstr>
      <vt:lpstr>Tecnologia 16x9</vt:lpstr>
      <vt:lpstr>Reunião Colegiado</vt:lpstr>
      <vt:lpstr>Tópicos</vt:lpstr>
      <vt:lpstr>Regime Domiciliar</vt:lpstr>
      <vt:lpstr>Apresentação do PowerPoint</vt:lpstr>
      <vt:lpstr>Regime Domiciliar 1° Período</vt:lpstr>
      <vt:lpstr>Colaboração com ações institucionais</vt:lpstr>
      <vt:lpstr>Atividades discentes institucionais externas/internas</vt:lpstr>
      <vt:lpstr>Regulamento de Ensino da Graduação</vt:lpstr>
      <vt:lpstr>Apresentação do PowerPoint</vt:lpstr>
      <vt:lpstr>Apresentação do PowerPoint</vt:lpstr>
      <vt:lpstr>Entrega de TCP</vt:lpstr>
      <vt:lpstr>Material para registro de TCP</vt:lpstr>
      <vt:lpstr>Tarefas a serem entregues por grupos/equipes</vt:lpstr>
      <vt:lpstr>Apresentação do PowerPoint</vt:lpstr>
      <vt:lpstr>Horário 2018 S1</vt:lpstr>
      <vt:lpstr>Propostas para o horário 2018 S1</vt:lpstr>
      <vt:lpstr>Apresentação do PowerPoint</vt:lpstr>
      <vt:lpstr>Apresentação do PowerPoint</vt:lpstr>
      <vt:lpstr>Leitura do Regulamento de TCP</vt:lpstr>
      <vt:lpstr>Regulamento de TCP</vt:lpstr>
      <vt:lpstr>Regulamento TCP: Principais Novidades</vt:lpstr>
      <vt:lpstr>Regulamento TCP: Semana TCP</vt:lpstr>
      <vt:lpstr>Manuscrito do Regulamento</vt:lpstr>
      <vt:lpstr>Temas discentes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Reunião Colegiado</dc:title>
  <dc:creator>GABRIEL APRIGLIANO FERNANDES</dc:creator>
  <cp:lastModifiedBy>GABRIEL APRIGLIANO FERNANDES</cp:lastModifiedBy>
  <cp:revision>18</cp:revision>
  <dcterms:created xsi:type="dcterms:W3CDTF">2017-10-31T03:25:31Z</dcterms:created>
  <dcterms:modified xsi:type="dcterms:W3CDTF">2017-10-31T19:42:35Z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  <property fmtid="{D5CDD505-2E9C-101B-9397-08002B2CF9AE}" pid="8" name="Tfs.IsStoryboard">
    <vt:bool>true</vt:bool>
  </property>
</Properties>
</file>